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8" r:id="rId3"/>
    <p:sldId id="257" r:id="rId4"/>
    <p:sldId id="265" r:id="rId5"/>
    <p:sldId id="266" r:id="rId6"/>
    <p:sldId id="267" r:id="rId7"/>
    <p:sldId id="268" r:id="rId8"/>
    <p:sldId id="269" r:id="rId9"/>
    <p:sldId id="270" r:id="rId10"/>
    <p:sldId id="271" r:id="rId11"/>
    <p:sldId id="272" r:id="rId12"/>
    <p:sldId id="273" r:id="rId13"/>
    <p:sldId id="274" r:id="rId14"/>
    <p:sldId id="275" r:id="rId15"/>
    <p:sldId id="289" r:id="rId16"/>
    <p:sldId id="259" r:id="rId17"/>
    <p:sldId id="260" r:id="rId18"/>
    <p:sldId id="261" r:id="rId19"/>
    <p:sldId id="262" r:id="rId20"/>
    <p:sldId id="263" r:id="rId21"/>
    <p:sldId id="264"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21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7B4A7BB-9B63-4901-8116-2EC7DFDCDF87}" type="datetimeFigureOut">
              <a:rPr lang="en-US" smtClean="0"/>
              <a:t>12/21/2013</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F676ECAE-315B-43D0-B12D-169FDC4203A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B4A7BB-9B63-4901-8116-2EC7DFDCDF87}" type="datetimeFigureOut">
              <a:rPr lang="en-US" smtClean="0"/>
              <a:t>12/21/2013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76ECAE-315B-43D0-B12D-169FDC4203A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B4A7BB-9B63-4901-8116-2EC7DFDCDF87}" type="datetimeFigureOut">
              <a:rPr lang="en-US" smtClean="0"/>
              <a:t>12/21/2013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76ECAE-315B-43D0-B12D-169FDC4203A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7B4A7BB-9B63-4901-8116-2EC7DFDCDF87}" type="datetimeFigureOut">
              <a:rPr lang="en-US" smtClean="0"/>
              <a:t>12/21/2013</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F676ECAE-315B-43D0-B12D-169FDC4203A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7B4A7BB-9B63-4901-8116-2EC7DFDCDF87}" type="datetimeFigureOut">
              <a:rPr lang="en-US" smtClean="0"/>
              <a:t>12/21/2013</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F676ECAE-315B-43D0-B12D-169FDC4203AD}"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7B4A7BB-9B63-4901-8116-2EC7DFDCDF87}" type="datetimeFigureOut">
              <a:rPr lang="en-US" smtClean="0"/>
              <a:t>12/21/2013</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F676ECAE-315B-43D0-B12D-169FDC4203A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7B4A7BB-9B63-4901-8116-2EC7DFDCDF87}" type="datetimeFigureOut">
              <a:rPr lang="en-US" smtClean="0"/>
              <a:t>12/21/2013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F676ECAE-315B-43D0-B12D-169FDC4203AD}"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7B4A7BB-9B63-4901-8116-2EC7DFDCDF87}" type="datetimeFigureOut">
              <a:rPr lang="en-US" smtClean="0"/>
              <a:t>12/21/2013</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76ECAE-315B-43D0-B12D-169FDC4203A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7B4A7BB-9B63-4901-8116-2EC7DFDCDF87}" type="datetimeFigureOut">
              <a:rPr lang="en-US" smtClean="0"/>
              <a:t>12/21/2013</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76ECAE-315B-43D0-B12D-169FDC4203A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7B4A7BB-9B63-4901-8116-2EC7DFDCDF87}" type="datetimeFigureOut">
              <a:rPr lang="en-US" smtClean="0"/>
              <a:t>12/21/2013</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76ECAE-315B-43D0-B12D-169FDC4203A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7B4A7BB-9B63-4901-8116-2EC7DFDCDF87}" type="datetimeFigureOut">
              <a:rPr lang="en-US" smtClean="0"/>
              <a:t>12/21/2013</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F676ECAE-315B-43D0-B12D-169FDC4203AD}"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7B4A7BB-9B63-4901-8116-2EC7DFDCDF87}" type="datetimeFigureOut">
              <a:rPr lang="en-US" smtClean="0"/>
              <a:t>12/21/2013</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F676ECAE-315B-43D0-B12D-169FDC4203AD}"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57200"/>
            <a:ext cx="8458200" cy="1222375"/>
          </a:xfrm>
        </p:spPr>
        <p:txBody>
          <a:bodyPr/>
          <a:lstStyle/>
          <a:p>
            <a:r>
              <a:rPr lang="en-US" dirty="0" smtClean="0"/>
              <a:t>Transmission </a:t>
            </a:r>
            <a:r>
              <a:rPr lang="en-US" dirty="0"/>
              <a:t>of motion and power</a:t>
            </a:r>
          </a:p>
        </p:txBody>
      </p:sp>
      <p:sp>
        <p:nvSpPr>
          <p:cNvPr id="3" name="Subtitle 2"/>
          <p:cNvSpPr>
            <a:spLocks noGrp="1"/>
          </p:cNvSpPr>
          <p:nvPr>
            <p:ph type="subTitle" idx="1"/>
          </p:nvPr>
        </p:nvSpPr>
        <p:spPr>
          <a:xfrm>
            <a:off x="381000" y="1828800"/>
            <a:ext cx="8458200" cy="2971800"/>
          </a:xfrm>
        </p:spPr>
        <p:txBody>
          <a:bodyPr>
            <a:normAutofit fontScale="70000" lnSpcReduction="20000"/>
          </a:bodyPr>
          <a:lstStyle/>
          <a:p>
            <a:endParaRPr lang="en-US" dirty="0" smtClean="0"/>
          </a:p>
          <a:p>
            <a:endParaRPr lang="en-US" dirty="0"/>
          </a:p>
          <a:p>
            <a:endParaRPr lang="en-US" dirty="0" smtClean="0"/>
          </a:p>
          <a:p>
            <a:endParaRPr lang="en-US" dirty="0"/>
          </a:p>
          <a:p>
            <a:endParaRPr lang="en-US" dirty="0" smtClean="0"/>
          </a:p>
          <a:p>
            <a:r>
              <a:rPr lang="en-US" sz="3100" dirty="0" smtClean="0"/>
              <a:t>Prepared by:				</a:t>
            </a:r>
            <a:r>
              <a:rPr lang="en-US" sz="3100" smtClean="0"/>
              <a:t>	Guided </a:t>
            </a:r>
            <a:r>
              <a:rPr lang="en-US" sz="3100" dirty="0" smtClean="0"/>
              <a:t>by:</a:t>
            </a:r>
          </a:p>
          <a:p>
            <a:r>
              <a:rPr lang="en-US" dirty="0"/>
              <a:t>SHERATHIYA ANAND KANJIBHAI </a:t>
            </a:r>
            <a:r>
              <a:rPr lang="en-US" dirty="0" smtClean="0"/>
              <a:t>(130540106108)		PROF. HIREN H. MAKWANA</a:t>
            </a:r>
          </a:p>
          <a:p>
            <a:r>
              <a:rPr lang="en-US" dirty="0" smtClean="0"/>
              <a:t>BOPALIYA </a:t>
            </a:r>
            <a:r>
              <a:rPr lang="en-US" dirty="0"/>
              <a:t>VIKAS </a:t>
            </a:r>
            <a:r>
              <a:rPr lang="en-US" dirty="0" smtClean="0"/>
              <a:t>(130540106014)</a:t>
            </a:r>
          </a:p>
          <a:p>
            <a:r>
              <a:rPr lang="en-US" dirty="0"/>
              <a:t>DEGAMA KISHANBHAI </a:t>
            </a:r>
            <a:r>
              <a:rPr lang="en-US" dirty="0" smtClean="0"/>
              <a:t>(130540106024)</a:t>
            </a:r>
          </a:p>
          <a:p>
            <a:r>
              <a:rPr lang="en-US" dirty="0"/>
              <a:t>GOTI SATISHKUMAR BHAGVANBHAI (</a:t>
            </a:r>
            <a:r>
              <a:rPr lang="en-US" dirty="0" smtClean="0"/>
              <a:t>130540106038)</a:t>
            </a:r>
          </a:p>
          <a:p>
            <a:endParaRPr lang="en-US" dirty="0"/>
          </a:p>
          <a:p>
            <a:endParaRPr lang="en-US" dirty="0" smtClean="0"/>
          </a:p>
          <a:p>
            <a:endParaRPr lang="en-US" dirty="0"/>
          </a:p>
          <a:p>
            <a:endParaRPr lang="en-US" dirty="0" smtClean="0"/>
          </a:p>
          <a:p>
            <a:endParaRPr lang="en-US" dirty="0"/>
          </a:p>
        </p:txBody>
      </p:sp>
      <p:pic>
        <p:nvPicPr>
          <p:cNvPr id="5" name="Picture 4" descr="http://www.darshan.ac.in/images/default/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8910" y="5562600"/>
            <a:ext cx="5181600" cy="94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7570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ffectLst/>
              </a:rPr>
              <a:t>Belt drive with idler pulleys</a:t>
            </a:r>
            <a:r>
              <a:rPr lang="en-US" dirty="0">
                <a:effectLst/>
              </a:rPr>
              <a:t/>
            </a:r>
            <a:br>
              <a:rPr lang="en-US" dirty="0">
                <a:effectLst/>
              </a:rPr>
            </a:br>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30594" y="3886200"/>
            <a:ext cx="6324600" cy="1560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92394" y="1371600"/>
            <a:ext cx="8001000" cy="1938992"/>
          </a:xfrm>
          <a:prstGeom prst="rect">
            <a:avLst/>
          </a:prstGeom>
        </p:spPr>
        <p:txBody>
          <a:bodyPr wrap="square">
            <a:spAutoFit/>
          </a:bodyPr>
          <a:lstStyle/>
          <a:p>
            <a:pPr lvl="0" algn="just"/>
            <a:r>
              <a:rPr lang="en-US" sz="2400" b="1" dirty="0"/>
              <a:t>Construction</a:t>
            </a:r>
            <a:endParaRPr lang="en-US" sz="2400" dirty="0"/>
          </a:p>
          <a:p>
            <a:pPr algn="just"/>
            <a:r>
              <a:rPr lang="en-US" sz="2400" dirty="0"/>
              <a:t>Material of belt is elastic due to which after prolonged use the belt is permanently stretched in length. This reduces the tension in the belt which leads to lower power transmission capacity. </a:t>
            </a:r>
          </a:p>
        </p:txBody>
      </p:sp>
    </p:spTree>
    <p:extLst>
      <p:ext uri="{BB962C8B-B14F-4D97-AF65-F5344CB8AC3E}">
        <p14:creationId xmlns:p14="http://schemas.microsoft.com/office/powerpoint/2010/main" val="19431906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ffectLst/>
              </a:rPr>
              <a:t>Stepped or Cone pulley drive  </a:t>
            </a:r>
            <a:r>
              <a:rPr lang="en-US" dirty="0">
                <a:effectLst/>
              </a:rPr>
              <a:t/>
            </a:r>
            <a:br>
              <a:rPr lang="en-US" dirty="0">
                <a:effectLst/>
              </a:rPr>
            </a:br>
            <a:endParaRPr lang="en-US" dirty="0"/>
          </a:p>
        </p:txBody>
      </p:sp>
      <p:sp>
        <p:nvSpPr>
          <p:cNvPr id="3" name="Content Placeholder 2"/>
          <p:cNvSpPr>
            <a:spLocks noGrp="1"/>
          </p:cNvSpPr>
          <p:nvPr>
            <p:ph idx="1"/>
          </p:nvPr>
        </p:nvSpPr>
        <p:spPr/>
        <p:txBody>
          <a:bodyPr>
            <a:noAutofit/>
          </a:bodyPr>
          <a:lstStyle/>
          <a:p>
            <a:pPr marL="0" lvl="0" indent="0">
              <a:buNone/>
            </a:pPr>
            <a:r>
              <a:rPr lang="en-US" sz="2400" b="1" dirty="0" smtClean="0">
                <a:latin typeface="Times New Roman" pitchFamily="18" charset="0"/>
                <a:cs typeface="Times New Roman" pitchFamily="18" charset="0"/>
              </a:rPr>
              <a:t>Use:</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To run the driven shaft at different speed whereas the driving shaft runs at a constant speed through a motor. </a:t>
            </a:r>
          </a:p>
          <a:p>
            <a:r>
              <a:rPr lang="en-US" sz="2400" b="1"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pPr lvl="0"/>
            <a:endParaRPr lang="en-US" sz="2400" b="1" dirty="0" smtClean="0">
              <a:latin typeface="Times New Roman" pitchFamily="18" charset="0"/>
              <a:cs typeface="Times New Roman" pitchFamily="18" charset="0"/>
            </a:endParaRPr>
          </a:p>
          <a:p>
            <a:pPr lvl="0"/>
            <a:endParaRPr lang="en-US" sz="2400" b="1" dirty="0">
              <a:latin typeface="Times New Roman" pitchFamily="18" charset="0"/>
              <a:cs typeface="Times New Roman" pitchFamily="18" charset="0"/>
            </a:endParaRPr>
          </a:p>
          <a:p>
            <a:pPr lvl="0"/>
            <a:endParaRPr lang="en-US" sz="2400" b="1" dirty="0" smtClean="0">
              <a:latin typeface="Times New Roman" pitchFamily="18" charset="0"/>
              <a:cs typeface="Times New Roman" pitchFamily="18" charset="0"/>
            </a:endParaRPr>
          </a:p>
          <a:p>
            <a:pPr lvl="0"/>
            <a:endParaRPr lang="en-US" sz="2400" b="1" dirty="0">
              <a:latin typeface="Times New Roman" pitchFamily="18" charset="0"/>
              <a:cs typeface="Times New Roman" pitchFamily="18" charset="0"/>
            </a:endParaRPr>
          </a:p>
          <a:p>
            <a:pPr marL="0" lvl="0" indent="0">
              <a:buNone/>
            </a:pPr>
            <a:endParaRPr lang="en-US" sz="2400" b="1" dirty="0" smtClean="0">
              <a:latin typeface="Times New Roman" pitchFamily="18" charset="0"/>
              <a:cs typeface="Times New Roman" pitchFamily="18" charset="0"/>
            </a:endParaRPr>
          </a:p>
          <a:p>
            <a:pPr marL="0" lvl="0" indent="0">
              <a:buNone/>
            </a:pPr>
            <a:r>
              <a:rPr lang="en-US" sz="2400" b="1" dirty="0" smtClean="0">
                <a:latin typeface="Times New Roman" pitchFamily="18" charset="0"/>
                <a:cs typeface="Times New Roman" pitchFamily="18" charset="0"/>
              </a:rPr>
              <a:t>Construction:</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Both driving and driven pulleys has steps of equal radius so that the same belt can be used for varying the speed. </a:t>
            </a:r>
          </a:p>
          <a:p>
            <a:endParaRPr lang="en-US" sz="2400" dirty="0">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3737" y="2895600"/>
            <a:ext cx="2560637" cy="248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67587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rPr>
              <a:t>Fast and loose pulley drive</a:t>
            </a:r>
            <a:endParaRPr lang="en-US" dirty="0"/>
          </a:p>
        </p:txBody>
      </p:sp>
      <p:sp>
        <p:nvSpPr>
          <p:cNvPr id="3" name="Content Placeholder 2"/>
          <p:cNvSpPr>
            <a:spLocks noGrp="1"/>
          </p:cNvSpPr>
          <p:nvPr>
            <p:ph idx="1"/>
          </p:nvPr>
        </p:nvSpPr>
        <p:spPr/>
        <p:txBody>
          <a:bodyPr>
            <a:normAutofit/>
          </a:bodyPr>
          <a:lstStyle/>
          <a:p>
            <a:pPr lvl="0"/>
            <a:r>
              <a:rPr lang="en-US" b="1" dirty="0"/>
              <a:t>Use</a:t>
            </a:r>
            <a:endParaRPr lang="en-US" dirty="0"/>
          </a:p>
          <a:p>
            <a:r>
              <a:rPr lang="en-US" dirty="0"/>
              <a:t>Many times it is required to drive many machines from one driving shaft or main shaft. It is used to start or stop one machine without interfering other machines. </a:t>
            </a:r>
          </a:p>
          <a:p>
            <a:pPr marL="0" indent="0">
              <a:buNone/>
            </a:pP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343400"/>
            <a:ext cx="2640013"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94187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ffectLst/>
              </a:rPr>
              <a:t>Rope Drive</a:t>
            </a:r>
            <a:r>
              <a:rPr lang="en-US" dirty="0">
                <a:effectLst/>
              </a:rPr>
              <a:t/>
            </a:r>
            <a:br>
              <a:rPr lang="en-US" dirty="0">
                <a:effectLst/>
              </a:rPr>
            </a:br>
            <a:endParaRPr lang="en-US" dirty="0"/>
          </a:p>
        </p:txBody>
      </p:sp>
      <p:sp>
        <p:nvSpPr>
          <p:cNvPr id="3" name="Content Placeholder 2"/>
          <p:cNvSpPr>
            <a:spLocks noGrp="1"/>
          </p:cNvSpPr>
          <p:nvPr>
            <p:ph idx="1"/>
          </p:nvPr>
        </p:nvSpPr>
        <p:spPr/>
        <p:txBody>
          <a:bodyPr>
            <a:noAutofit/>
          </a:bodyPr>
          <a:lstStyle/>
          <a:p>
            <a:r>
              <a:rPr lang="en-US" sz="2400" dirty="0">
                <a:latin typeface="Times New Roman" pitchFamily="18" charset="0"/>
                <a:cs typeface="Times New Roman" pitchFamily="18" charset="0"/>
              </a:rPr>
              <a:t>Rope drives are widely used where a large amount of power is to be transmitted from one shaft to another shaft over a considerable distance. </a:t>
            </a:r>
            <a:endParaRPr lang="en-US" sz="2400" dirty="0" smtClean="0">
              <a:latin typeface="Times New Roman" pitchFamily="18" charset="0"/>
              <a:cs typeface="Times New Roman" pitchFamily="18" charset="0"/>
            </a:endParaRPr>
          </a:p>
          <a:p>
            <a:pPr marL="0" indent="0">
              <a:buNone/>
            </a:pPr>
            <a:r>
              <a:rPr lang="en-US" sz="2400" b="1" dirty="0" smtClean="0">
                <a:latin typeface="Times New Roman" pitchFamily="18" charset="0"/>
                <a:cs typeface="Times New Roman" pitchFamily="18" charset="0"/>
              </a:rPr>
              <a:t>Types </a:t>
            </a:r>
            <a:r>
              <a:rPr lang="en-US" sz="2400" b="1" dirty="0">
                <a:latin typeface="Times New Roman" pitchFamily="18" charset="0"/>
                <a:cs typeface="Times New Roman" pitchFamily="18" charset="0"/>
              </a:rPr>
              <a:t>of Rope Drives </a:t>
            </a:r>
            <a:endParaRPr lang="en-US" sz="2400" dirty="0">
              <a:latin typeface="Times New Roman" pitchFamily="18" charset="0"/>
              <a:cs typeface="Times New Roman" pitchFamily="18" charset="0"/>
            </a:endParaRPr>
          </a:p>
          <a:p>
            <a:pPr marL="0" indent="0">
              <a:buNone/>
            </a:pPr>
            <a:r>
              <a:rPr lang="en-US" sz="2400" b="1" dirty="0">
                <a:latin typeface="Times New Roman" pitchFamily="18" charset="0"/>
                <a:cs typeface="Times New Roman" pitchFamily="18" charset="0"/>
              </a:rPr>
              <a:t>(a) Fiber ropes </a:t>
            </a:r>
          </a:p>
          <a:p>
            <a:r>
              <a:rPr lang="en-US" sz="2400" dirty="0">
                <a:latin typeface="Times New Roman" pitchFamily="18" charset="0"/>
                <a:cs typeface="Times New Roman" pitchFamily="18" charset="0"/>
              </a:rPr>
              <a:t>M</a:t>
            </a:r>
            <a:r>
              <a:rPr lang="en-US" sz="2400" dirty="0" smtClean="0">
                <a:latin typeface="Times New Roman" pitchFamily="18" charset="0"/>
                <a:cs typeface="Times New Roman" pitchFamily="18" charset="0"/>
              </a:rPr>
              <a:t>ade </a:t>
            </a:r>
            <a:r>
              <a:rPr lang="en-US" sz="2400" dirty="0">
                <a:latin typeface="Times New Roman" pitchFamily="18" charset="0"/>
                <a:cs typeface="Times New Roman" pitchFamily="18" charset="0"/>
              </a:rPr>
              <a:t>from fibrous material such as hemp, manila and cotton. Fiber ropes are used when shafts are about 60 meters apart. </a:t>
            </a:r>
          </a:p>
          <a:p>
            <a:pPr marL="0" indent="0">
              <a:buNone/>
            </a:pPr>
            <a:r>
              <a:rPr lang="en-US" sz="2400" b="1" dirty="0">
                <a:latin typeface="Times New Roman" pitchFamily="18" charset="0"/>
                <a:cs typeface="Times New Roman" pitchFamily="18" charset="0"/>
              </a:rPr>
              <a:t>(b) Wire ropes</a:t>
            </a:r>
          </a:p>
          <a:p>
            <a:r>
              <a:rPr lang="en-US" sz="2400" dirty="0" smtClean="0">
                <a:latin typeface="Times New Roman" pitchFamily="18" charset="0"/>
                <a:cs typeface="Times New Roman" pitchFamily="18" charset="0"/>
              </a:rPr>
              <a:t>Made </a:t>
            </a:r>
            <a:r>
              <a:rPr lang="en-US" sz="2400" dirty="0">
                <a:latin typeface="Times New Roman" pitchFamily="18" charset="0"/>
                <a:cs typeface="Times New Roman" pitchFamily="18" charset="0"/>
              </a:rPr>
              <a:t>from metallic wires. Wire ropes are used when shaft are about 150 meters apart. The wire ropes are used in elevators, mine hoists, cranes, conveyors etc. </a:t>
            </a:r>
          </a:p>
          <a:p>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42705732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rPr>
              <a:t>Chain drive</a:t>
            </a:r>
            <a:endParaRPr lang="en-US" dirty="0"/>
          </a:p>
        </p:txBody>
      </p:sp>
      <p:sp>
        <p:nvSpPr>
          <p:cNvPr id="3" name="Content Placeholder 2"/>
          <p:cNvSpPr>
            <a:spLocks noGrp="1"/>
          </p:cNvSpPr>
          <p:nvPr>
            <p:ph idx="1"/>
          </p:nvPr>
        </p:nvSpPr>
        <p:spPr/>
        <p:txBody>
          <a:bodyPr>
            <a:normAutofit/>
          </a:bodyPr>
          <a:lstStyle/>
          <a:p>
            <a:r>
              <a:rPr lang="en-US" sz="2400" dirty="0">
                <a:latin typeface="Times New Roman" pitchFamily="18" charset="0"/>
                <a:cs typeface="Times New Roman" pitchFamily="18" charset="0"/>
              </a:rPr>
              <a:t>Slipping occurs in belt and rope drives. In order to avoid this slipping phenomenon chain drives are used. </a:t>
            </a:r>
          </a:p>
          <a:p>
            <a:pPr lvl="0"/>
            <a:r>
              <a:rPr lang="en-US" sz="2400" b="1" dirty="0">
                <a:latin typeface="Times New Roman" pitchFamily="18" charset="0"/>
                <a:cs typeface="Times New Roman" pitchFamily="18" charset="0"/>
              </a:rPr>
              <a:t>Construction</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A chain drive consists of three elements driving sprocket, driven sprocket and an endless chain which is wrapped around two sprockets. </a:t>
            </a:r>
          </a:p>
          <a:p>
            <a:r>
              <a:rPr lang="en-US" sz="2400" dirty="0">
                <a:latin typeface="Times New Roman" pitchFamily="18" charset="0"/>
                <a:cs typeface="Times New Roman" pitchFamily="18" charset="0"/>
              </a:rPr>
              <a:t>A chain consists of a number of links connected by pin joints, while the sprockets are toothed wheels and fit into the corresponding recesses in the links of the chain.</a:t>
            </a:r>
          </a:p>
          <a:p>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845422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t>A chain drive consists of three elements driving sprocket, driven sprocket and an endless chain which is wrapped around two sprockets. </a:t>
            </a:r>
          </a:p>
          <a:p>
            <a:r>
              <a:rPr lang="en-US" sz="2400" dirty="0"/>
              <a:t>A chain consists of a number of links connected by pin joints, while the sprockets are toothed wheels and fit into the corresponding recesses in the links of the chain.</a:t>
            </a:r>
          </a:p>
          <a:p>
            <a:endParaRPr lang="en-US"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4038600"/>
            <a:ext cx="35814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038600"/>
            <a:ext cx="39624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7295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ffectLst/>
              </a:rPr>
              <a:t>Methods of drive</a:t>
            </a:r>
            <a:r>
              <a:rPr lang="en-US" dirty="0">
                <a:effectLst/>
              </a:rPr>
              <a:t/>
            </a:r>
            <a:br>
              <a:rPr lang="en-US" dirty="0">
                <a:effectLst/>
              </a:rPr>
            </a:br>
            <a:endParaRPr lang="en-US" dirty="0"/>
          </a:p>
        </p:txBody>
      </p:sp>
      <p:sp>
        <p:nvSpPr>
          <p:cNvPr id="3" name="Content Placeholder 2"/>
          <p:cNvSpPr>
            <a:spLocks noGrp="1"/>
          </p:cNvSpPr>
          <p:nvPr>
            <p:ph idx="1"/>
          </p:nvPr>
        </p:nvSpPr>
        <p:spPr/>
        <p:txBody>
          <a:bodyPr/>
          <a:lstStyle/>
          <a:p>
            <a:r>
              <a:rPr lang="en-US" dirty="0"/>
              <a:t>There are basically two methods of drive</a:t>
            </a:r>
            <a:r>
              <a:rPr lang="en-US" dirty="0" smtClean="0"/>
              <a:t>.</a:t>
            </a:r>
            <a:endParaRPr lang="en-US" dirty="0"/>
          </a:p>
          <a:p>
            <a:pPr lvl="1"/>
            <a:r>
              <a:rPr lang="en-US" dirty="0"/>
              <a:t>Individual drive</a:t>
            </a:r>
          </a:p>
          <a:p>
            <a:pPr lvl="1"/>
            <a:r>
              <a:rPr lang="en-US" dirty="0"/>
              <a:t>Group </a:t>
            </a:r>
            <a:r>
              <a:rPr lang="en-US" dirty="0" smtClean="0"/>
              <a:t>drive</a:t>
            </a:r>
          </a:p>
        </p:txBody>
      </p:sp>
    </p:spTree>
    <p:extLst>
      <p:ext uri="{BB962C8B-B14F-4D97-AF65-F5344CB8AC3E}">
        <p14:creationId xmlns:p14="http://schemas.microsoft.com/office/powerpoint/2010/main" val="35772755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ffectLst/>
              </a:rPr>
              <a:t>Individual drive</a:t>
            </a:r>
            <a:r>
              <a:rPr lang="en-US" dirty="0">
                <a:effectLst/>
              </a:rPr>
              <a:t/>
            </a:r>
            <a:br>
              <a:rPr lang="en-US" dirty="0">
                <a:effectLst/>
              </a:rPr>
            </a:br>
            <a:endParaRPr lang="en-US" dirty="0"/>
          </a:p>
        </p:txBody>
      </p:sp>
      <p:sp>
        <p:nvSpPr>
          <p:cNvPr id="3" name="Content Placeholder 2"/>
          <p:cNvSpPr>
            <a:spLocks noGrp="1"/>
          </p:cNvSpPr>
          <p:nvPr>
            <p:ph idx="1"/>
          </p:nvPr>
        </p:nvSpPr>
        <p:spPr/>
        <p:txBody>
          <a:bodyPr>
            <a:noAutofit/>
          </a:bodyPr>
          <a:lstStyle/>
          <a:p>
            <a:r>
              <a:rPr lang="en-US" sz="2400" dirty="0">
                <a:latin typeface="Times New Roman" pitchFamily="18" charset="0"/>
                <a:cs typeface="Times New Roman" pitchFamily="18" charset="0"/>
              </a:rPr>
              <a:t>In this system, each machine tool has its own electric motor which drives the machine through belt, chain, gearing or by direct coupling. The system is also called as self contained drive. </a:t>
            </a:r>
            <a:endParaRPr lang="en-US" sz="2400" dirty="0" smtClean="0">
              <a:latin typeface="Times New Roman" pitchFamily="18" charset="0"/>
              <a:cs typeface="Times New Roman" pitchFamily="18" charset="0"/>
            </a:endParaRPr>
          </a:p>
          <a:p>
            <a:pPr marL="0" lvl="0" indent="0">
              <a:buNone/>
            </a:pPr>
            <a:r>
              <a:rPr lang="en-US" sz="2400" b="1" dirty="0">
                <a:latin typeface="Times New Roman" pitchFamily="18" charset="0"/>
                <a:cs typeface="Times New Roman" pitchFamily="18" charset="0"/>
              </a:rPr>
              <a:t>Advantages</a:t>
            </a:r>
            <a:endParaRPr lang="en-US" sz="2400" dirty="0">
              <a:latin typeface="Times New Roman" pitchFamily="18" charset="0"/>
              <a:cs typeface="Times New Roman" pitchFamily="18" charset="0"/>
            </a:endParaRPr>
          </a:p>
          <a:p>
            <a:pPr lvl="0"/>
            <a:r>
              <a:rPr lang="en-US" sz="2400" dirty="0">
                <a:latin typeface="Times New Roman" pitchFamily="18" charset="0"/>
                <a:cs typeface="Times New Roman" pitchFamily="18" charset="0"/>
              </a:rPr>
              <a:t>Individual machines can be run and stopped at operator will. </a:t>
            </a:r>
          </a:p>
          <a:p>
            <a:pPr lvl="0"/>
            <a:r>
              <a:rPr lang="en-US" sz="2400" dirty="0">
                <a:latin typeface="Times New Roman" pitchFamily="18" charset="0"/>
                <a:cs typeface="Times New Roman" pitchFamily="18" charset="0"/>
              </a:rPr>
              <a:t>System is simple and compact. </a:t>
            </a:r>
          </a:p>
          <a:p>
            <a:pPr lvl="0"/>
            <a:r>
              <a:rPr lang="en-US" sz="2400" dirty="0">
                <a:latin typeface="Times New Roman" pitchFamily="18" charset="0"/>
                <a:cs typeface="Times New Roman" pitchFamily="18" charset="0"/>
              </a:rPr>
              <a:t>Failure of motor affects the working of a particular machine only without affecting the working of other machines in the workshop. </a:t>
            </a:r>
          </a:p>
          <a:p>
            <a:pPr lvl="0"/>
            <a:r>
              <a:rPr lang="en-US" sz="2400" dirty="0">
                <a:latin typeface="Times New Roman" pitchFamily="18" charset="0"/>
                <a:cs typeface="Times New Roman" pitchFamily="18" charset="0"/>
              </a:rPr>
              <a:t>Overhead cranes can be installed. </a:t>
            </a:r>
          </a:p>
          <a:p>
            <a:pPr lvl="0"/>
            <a:r>
              <a:rPr lang="en-US" sz="2400" dirty="0">
                <a:latin typeface="Times New Roman" pitchFamily="18" charset="0"/>
                <a:cs typeface="Times New Roman" pitchFamily="18" charset="0"/>
              </a:rPr>
              <a:t>Lighting of the workshop is not affected by belts and overhead shafts.</a:t>
            </a:r>
          </a:p>
          <a:p>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612725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rPr>
              <a:t>(</a:t>
            </a:r>
            <a:r>
              <a:rPr lang="en-US" b="1" dirty="0">
                <a:effectLst/>
              </a:rPr>
              <a:t>B) Group drive</a:t>
            </a:r>
            <a:r>
              <a:rPr lang="en-US" dirty="0">
                <a:effectLst/>
              </a:rPr>
              <a:t> </a:t>
            </a:r>
            <a:br>
              <a:rPr lang="en-US" dirty="0">
                <a:effectLst/>
              </a:rPr>
            </a:br>
            <a:endParaRPr lang="en-US" dirty="0"/>
          </a:p>
        </p:txBody>
      </p:sp>
      <p:sp>
        <p:nvSpPr>
          <p:cNvPr id="3" name="Content Placeholder 2"/>
          <p:cNvSpPr>
            <a:spLocks noGrp="1"/>
          </p:cNvSpPr>
          <p:nvPr>
            <p:ph idx="1"/>
          </p:nvPr>
        </p:nvSpPr>
        <p:spPr/>
        <p:txBody>
          <a:bodyPr>
            <a:noAutofit/>
          </a:bodyPr>
          <a:lstStyle/>
          <a:p>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main shaft runs across the workshop from one end to other end. The main shaft drives another shaft called counter shaft. Finally the countershaft drives the group of machines through belting. The countershaft also carries cone pulleys to give wide range of speeds. </a:t>
            </a:r>
          </a:p>
          <a:p>
            <a:pPr marL="0" lvl="0" indent="0">
              <a:buNone/>
            </a:pPr>
            <a:r>
              <a:rPr lang="en-US" sz="2400" b="1" dirty="0">
                <a:latin typeface="Times New Roman" pitchFamily="18" charset="0"/>
                <a:cs typeface="Times New Roman" pitchFamily="18" charset="0"/>
              </a:rPr>
              <a:t>Advantages</a:t>
            </a:r>
            <a:r>
              <a:rPr lang="en-US" sz="2400" dirty="0">
                <a:latin typeface="Times New Roman" pitchFamily="18" charset="0"/>
                <a:cs typeface="Times New Roman" pitchFamily="18" charset="0"/>
              </a:rPr>
              <a:t>	</a:t>
            </a:r>
          </a:p>
          <a:p>
            <a:pPr lvl="0"/>
            <a:r>
              <a:rPr lang="en-US" sz="2400" dirty="0">
                <a:latin typeface="Times New Roman" pitchFamily="18" charset="0"/>
                <a:cs typeface="Times New Roman" pitchFamily="18" charset="0"/>
              </a:rPr>
              <a:t>It is suitable when all machines are required to run simultaneously. It reduces the size of the motor required. </a:t>
            </a:r>
          </a:p>
          <a:p>
            <a:pPr lvl="0"/>
            <a:r>
              <a:rPr lang="en-US" sz="2400" dirty="0">
                <a:latin typeface="Times New Roman" pitchFamily="18" charset="0"/>
                <a:cs typeface="Times New Roman" pitchFamily="18" charset="0"/>
              </a:rPr>
              <a:t>The initial capital investment is low.</a:t>
            </a:r>
          </a:p>
          <a:p>
            <a:pPr lvl="0"/>
            <a:r>
              <a:rPr lang="en-US" sz="2400" dirty="0">
                <a:latin typeface="Times New Roman" pitchFamily="18" charset="0"/>
                <a:cs typeface="Times New Roman" pitchFamily="18" charset="0"/>
              </a:rPr>
              <a:t>A set of cone pulleys give wide range of speed.</a:t>
            </a:r>
          </a:p>
          <a:p>
            <a:pPr lvl="0"/>
            <a:r>
              <a:rPr lang="en-US" sz="2400" dirty="0">
                <a:latin typeface="Times New Roman" pitchFamily="18" charset="0"/>
                <a:cs typeface="Times New Roman" pitchFamily="18" charset="0"/>
              </a:rPr>
              <a:t>It will be more economical when utilization factor is high.</a:t>
            </a:r>
          </a:p>
          <a:p>
            <a:pPr lvl="0"/>
            <a:r>
              <a:rPr lang="en-US" sz="2400" dirty="0">
                <a:latin typeface="Times New Roman" pitchFamily="18" charset="0"/>
                <a:cs typeface="Times New Roman" pitchFamily="18" charset="0"/>
              </a:rPr>
              <a:t>Maintenance is easy. </a:t>
            </a:r>
          </a:p>
          <a:p>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9666165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rPr>
              <a:t>Elements of power transmission</a:t>
            </a:r>
            <a:endParaRPr lang="en-US" dirty="0"/>
          </a:p>
        </p:txBody>
      </p:sp>
      <p:sp>
        <p:nvSpPr>
          <p:cNvPr id="3" name="Content Placeholder 2"/>
          <p:cNvSpPr>
            <a:spLocks noGrp="1"/>
          </p:cNvSpPr>
          <p:nvPr>
            <p:ph idx="1"/>
          </p:nvPr>
        </p:nvSpPr>
        <p:spPr/>
        <p:txBody>
          <a:bodyPr>
            <a:normAutofit/>
          </a:bodyPr>
          <a:lstStyle/>
          <a:p>
            <a:r>
              <a:rPr lang="en-US" sz="2400" dirty="0"/>
              <a:t>The main elements of power transmission system are,</a:t>
            </a:r>
          </a:p>
          <a:p>
            <a:pPr lvl="0"/>
            <a:r>
              <a:rPr lang="en-US" sz="2400" dirty="0"/>
              <a:t>The nuts, bolts, pins, keys and couplings, etc. are provided to hold the two components of machine elements together. </a:t>
            </a:r>
          </a:p>
          <a:p>
            <a:pPr lvl="0"/>
            <a:r>
              <a:rPr lang="en-US" sz="2400" dirty="0"/>
              <a:t>Driving and driven shafts. </a:t>
            </a:r>
          </a:p>
          <a:p>
            <a:pPr lvl="0"/>
            <a:r>
              <a:rPr lang="en-US" sz="2400" dirty="0"/>
              <a:t>Belts, chains, gears are as connectors for transmission of motion and power from driving to driven shaft. </a:t>
            </a:r>
          </a:p>
          <a:p>
            <a:pPr lvl="0"/>
            <a:r>
              <a:rPr lang="en-US" sz="2400" dirty="0"/>
              <a:t>Axles, bearings, brackets etc. to provide support to other elements of a machine. </a:t>
            </a:r>
          </a:p>
          <a:p>
            <a:endParaRPr lang="en-US" sz="2400" dirty="0"/>
          </a:p>
        </p:txBody>
      </p:sp>
    </p:spTree>
    <p:extLst>
      <p:ext uri="{BB962C8B-B14F-4D97-AF65-F5344CB8AC3E}">
        <p14:creationId xmlns:p14="http://schemas.microsoft.com/office/powerpoint/2010/main" val="3150233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rPr>
              <a:t>Introduction</a:t>
            </a:r>
            <a:endParaRPr lang="en-US" dirty="0"/>
          </a:p>
        </p:txBody>
      </p:sp>
      <p:sp>
        <p:nvSpPr>
          <p:cNvPr id="3" name="Content Placeholder 2"/>
          <p:cNvSpPr>
            <a:spLocks noGrp="1"/>
          </p:cNvSpPr>
          <p:nvPr>
            <p:ph idx="1"/>
          </p:nvPr>
        </p:nvSpPr>
        <p:spPr/>
        <p:txBody>
          <a:bodyPr>
            <a:normAutofit/>
          </a:bodyPr>
          <a:lstStyle/>
          <a:p>
            <a:r>
              <a:rPr lang="en-US" sz="2400" dirty="0">
                <a:latin typeface="Times New Roman" pitchFamily="18" charset="0"/>
                <a:cs typeface="Times New Roman" pitchFamily="18" charset="0"/>
              </a:rPr>
              <a:t>The mechanisms which are used to transmit the required motion and power from one shaft to another shaft are called mechanical drives. </a:t>
            </a:r>
          </a:p>
          <a:p>
            <a:r>
              <a:rPr lang="en-US" sz="2400" dirty="0">
                <a:latin typeface="Times New Roman" pitchFamily="18" charset="0"/>
                <a:cs typeface="Times New Roman" pitchFamily="18" charset="0"/>
              </a:rPr>
              <a:t>These drives are extensively used in automobiles, workshops, processing and transport industry.</a:t>
            </a:r>
          </a:p>
          <a:p>
            <a:pPr marL="0" indent="0">
              <a:buNone/>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45447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rPr>
              <a:t>Shaft</a:t>
            </a:r>
            <a:endParaRPr lang="en-US" dirty="0"/>
          </a:p>
        </p:txBody>
      </p:sp>
      <p:sp>
        <p:nvSpPr>
          <p:cNvPr id="3" name="Content Placeholder 2"/>
          <p:cNvSpPr>
            <a:spLocks noGrp="1"/>
          </p:cNvSpPr>
          <p:nvPr>
            <p:ph idx="1"/>
          </p:nvPr>
        </p:nvSpPr>
        <p:spPr/>
        <p:txBody>
          <a:bodyPr>
            <a:noAutofit/>
          </a:bodyPr>
          <a:lstStyle/>
          <a:p>
            <a:r>
              <a:rPr lang="en-US" sz="2400" dirty="0"/>
              <a:t>A shaft is a rotating machine element which transmits </a:t>
            </a:r>
            <a:r>
              <a:rPr lang="en-US" sz="2400" dirty="0" smtClean="0"/>
              <a:t>power.</a:t>
            </a:r>
          </a:p>
          <a:p>
            <a:r>
              <a:rPr lang="en-US" sz="2400" dirty="0" smtClean="0"/>
              <a:t>The </a:t>
            </a:r>
            <a:r>
              <a:rPr lang="en-US" sz="2400" dirty="0"/>
              <a:t>power is delivered to the shaft by the application of tangential force and the resulting turning moment set up in the shaft allows the power to be transmitted from one point to another point.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2063" y="3657600"/>
            <a:ext cx="6619875" cy="259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97988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400" b="1" dirty="0" smtClean="0">
                <a:latin typeface="Times New Roman" pitchFamily="18" charset="0"/>
                <a:cs typeface="Times New Roman" pitchFamily="18" charset="0"/>
              </a:rPr>
              <a:t>Spindle</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A spindle is a short revolving shaft that transmits motion either to a cutting tool or a work piece</a:t>
            </a:r>
            <a:r>
              <a:rPr lang="en-US" sz="2400"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a:p>
            <a:pPr marL="0" indent="0">
              <a:buNone/>
            </a:pP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Axle</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An axle is machine element which is used for transmitting bending moment and carries such rotating parts as wheels and gears. An axle may be stationary or it may be rotating. </a:t>
            </a:r>
          </a:p>
          <a:p>
            <a:endParaRPr lang="en-US" sz="24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4419600"/>
            <a:ext cx="2295525"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43958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ffectLst/>
              </a:rPr>
              <a:t>Gear drive and friction drive </a:t>
            </a:r>
            <a:r>
              <a:rPr lang="en-US" dirty="0">
                <a:effectLst/>
              </a:rPr>
              <a:t/>
            </a:r>
            <a:br>
              <a:rPr lang="en-US" dirty="0">
                <a:effectLst/>
              </a:rPr>
            </a:br>
            <a:endParaRPr lang="en-US" dirty="0"/>
          </a:p>
        </p:txBody>
      </p:sp>
      <p:sp>
        <p:nvSpPr>
          <p:cNvPr id="3" name="Content Placeholder 2"/>
          <p:cNvSpPr>
            <a:spLocks noGrp="1"/>
          </p:cNvSpPr>
          <p:nvPr>
            <p:ph idx="1"/>
          </p:nvPr>
        </p:nvSpPr>
        <p:spPr/>
        <p:txBody>
          <a:bodyPr>
            <a:noAutofit/>
          </a:bodyPr>
          <a:lstStyle/>
          <a:p>
            <a:pPr lvl="0"/>
            <a:r>
              <a:rPr lang="en-US" sz="2400" b="1" dirty="0">
                <a:latin typeface="Times New Roman" pitchFamily="18" charset="0"/>
                <a:cs typeface="Times New Roman" pitchFamily="18" charset="0"/>
              </a:rPr>
              <a:t>Advantages </a:t>
            </a:r>
            <a:endParaRPr lang="en-US" sz="2400" dirty="0">
              <a:latin typeface="Times New Roman" pitchFamily="18" charset="0"/>
              <a:cs typeface="Times New Roman" pitchFamily="18" charset="0"/>
            </a:endParaRPr>
          </a:p>
          <a:p>
            <a:pPr lvl="0"/>
            <a:r>
              <a:rPr lang="en-US" sz="2400" dirty="0">
                <a:latin typeface="Times New Roman" pitchFamily="18" charset="0"/>
                <a:cs typeface="Times New Roman" pitchFamily="18" charset="0"/>
              </a:rPr>
              <a:t>It is a positive drive (no slip) i.e. it transmits exact velocity ratio from one shaft to another shaft. </a:t>
            </a:r>
          </a:p>
          <a:p>
            <a:pPr lvl="0"/>
            <a:r>
              <a:rPr lang="en-US" sz="2400" dirty="0">
                <a:latin typeface="Times New Roman" pitchFamily="18" charset="0"/>
                <a:cs typeface="Times New Roman" pitchFamily="18" charset="0"/>
              </a:rPr>
              <a:t>It can transmit very large power.</a:t>
            </a:r>
          </a:p>
          <a:p>
            <a:pPr lvl="0"/>
            <a:r>
              <a:rPr lang="en-US" sz="2400" dirty="0">
                <a:latin typeface="Times New Roman" pitchFamily="18" charset="0"/>
                <a:cs typeface="Times New Roman" pitchFamily="18" charset="0"/>
              </a:rPr>
              <a:t>High transmission efficiency.</a:t>
            </a:r>
          </a:p>
          <a:p>
            <a:pPr lvl="0"/>
            <a:r>
              <a:rPr lang="en-US" sz="2400" dirty="0">
                <a:latin typeface="Times New Roman" pitchFamily="18" charset="0"/>
                <a:cs typeface="Times New Roman" pitchFamily="18" charset="0"/>
              </a:rPr>
              <a:t>Requires less space.</a:t>
            </a:r>
          </a:p>
          <a:p>
            <a:pPr lvl="0"/>
            <a:r>
              <a:rPr lang="en-US" sz="2400" dirty="0">
                <a:latin typeface="Times New Roman" pitchFamily="18" charset="0"/>
                <a:cs typeface="Times New Roman" pitchFamily="18" charset="0"/>
              </a:rPr>
              <a:t>Reliable.</a:t>
            </a:r>
          </a:p>
          <a:p>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7702585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81600" y="1324750"/>
            <a:ext cx="3270701" cy="301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09600" y="4343400"/>
            <a:ext cx="7772400" cy="2308324"/>
          </a:xfrm>
          <a:prstGeom prst="rect">
            <a:avLst/>
          </a:prstGeom>
        </p:spPr>
        <p:txBody>
          <a:bodyPr wrap="square">
            <a:spAutoFit/>
          </a:bodyPr>
          <a:lstStyle/>
          <a:p>
            <a:r>
              <a:rPr lang="en-US" sz="2400" dirty="0"/>
              <a:t>In order to transmit a definite power from one shaft to another shaft to the projection on one disc and recesses on another disc can be made which can mesh with each other. This leads to the formation of teeth on both discs and the discs with teeth on their periphery are known as "Gears".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00848"/>
            <a:ext cx="4419600" cy="3116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21820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rPr>
              <a:t>Classification of gears</a:t>
            </a:r>
            <a:endParaRPr lang="en-US"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524000"/>
            <a:ext cx="7162799" cy="434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0977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rPr>
              <a:t>Spur gear</a:t>
            </a:r>
            <a:endParaRPr lang="en-US" dirty="0"/>
          </a:p>
        </p:txBody>
      </p:sp>
      <p:sp>
        <p:nvSpPr>
          <p:cNvPr id="3" name="Content Placeholder 2"/>
          <p:cNvSpPr>
            <a:spLocks noGrp="1"/>
          </p:cNvSpPr>
          <p:nvPr>
            <p:ph idx="1"/>
          </p:nvPr>
        </p:nvSpPr>
        <p:spPr/>
        <p:txBody>
          <a:bodyPr>
            <a:normAutofit/>
          </a:bodyPr>
          <a:lstStyle/>
          <a:p>
            <a:pPr marL="0" lvl="0" indent="0">
              <a:buNone/>
            </a:pPr>
            <a:r>
              <a:rPr lang="en-US" sz="2400" b="1" dirty="0" smtClean="0"/>
              <a:t>Use:</a:t>
            </a:r>
            <a:r>
              <a:rPr lang="en-US" sz="2400" dirty="0" smtClean="0"/>
              <a:t> </a:t>
            </a:r>
            <a:endParaRPr lang="en-US" sz="2400" dirty="0"/>
          </a:p>
          <a:p>
            <a:r>
              <a:rPr lang="en-US" sz="2400" dirty="0"/>
              <a:t>When the axis of two shafts are parallel to each other. These gears have teeth parallel to the axis of the shaft.</a:t>
            </a:r>
          </a:p>
          <a:p>
            <a:endParaRPr lang="en-US" sz="24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199" y="3429000"/>
            <a:ext cx="3697287" cy="247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895600"/>
            <a:ext cx="3028950" cy="330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4281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ffectLst/>
              </a:rPr>
              <a:t>Helical gear</a:t>
            </a:r>
            <a:r>
              <a:rPr lang="en-US" dirty="0">
                <a:effectLst/>
              </a:rPr>
              <a:t/>
            </a:r>
            <a:br>
              <a:rPr lang="en-US" dirty="0">
                <a:effectLst/>
              </a:rPr>
            </a:br>
            <a:endParaRPr lang="en-US" dirty="0"/>
          </a:p>
        </p:txBody>
      </p:sp>
      <p:sp>
        <p:nvSpPr>
          <p:cNvPr id="3" name="Content Placeholder 2"/>
          <p:cNvSpPr>
            <a:spLocks noGrp="1"/>
          </p:cNvSpPr>
          <p:nvPr>
            <p:ph idx="1"/>
          </p:nvPr>
        </p:nvSpPr>
        <p:spPr/>
        <p:txBody>
          <a:bodyPr>
            <a:normAutofit/>
          </a:bodyPr>
          <a:lstStyle/>
          <a:p>
            <a:r>
              <a:rPr lang="en-US" sz="2400" dirty="0">
                <a:latin typeface="Times New Roman" pitchFamily="18" charset="0"/>
                <a:cs typeface="Times New Roman" pitchFamily="18" charset="0"/>
              </a:rPr>
              <a:t>In helical gears the teeth are at some angle called helix angle with respect to axis of the shaft</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8642" y="2895600"/>
            <a:ext cx="2897557"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863240"/>
            <a:ext cx="3276600" cy="3232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0233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ffectLst/>
              </a:rPr>
              <a:t>Rack and pinion</a:t>
            </a:r>
            <a:r>
              <a:rPr lang="en-US" dirty="0">
                <a:effectLst/>
              </a:rPr>
              <a:t/>
            </a:r>
            <a:br>
              <a:rPr lang="en-US" dirty="0">
                <a:effectLst/>
              </a:rPr>
            </a:br>
            <a:endParaRPr lang="en-US" dirty="0"/>
          </a:p>
        </p:txBody>
      </p:sp>
      <p:sp>
        <p:nvSpPr>
          <p:cNvPr id="3" name="Content Placeholder 2"/>
          <p:cNvSpPr>
            <a:spLocks noGrp="1"/>
          </p:cNvSpPr>
          <p:nvPr>
            <p:ph idx="1"/>
          </p:nvPr>
        </p:nvSpPr>
        <p:spPr/>
        <p:txBody>
          <a:bodyPr>
            <a:noAutofit/>
          </a:bodyPr>
          <a:lstStyle/>
          <a:p>
            <a:r>
              <a:rPr lang="en-US" sz="2400" dirty="0">
                <a:latin typeface="Times New Roman" pitchFamily="18" charset="0"/>
                <a:cs typeface="Times New Roman" pitchFamily="18" charset="0"/>
              </a:rPr>
              <a:t>It is a special case of spur gear in which one gear is having infinite diameter called "Rack".</a:t>
            </a:r>
          </a:p>
          <a:p>
            <a:pPr lvl="0"/>
            <a:r>
              <a:rPr lang="en-US" sz="2400" b="1" dirty="0">
                <a:latin typeface="Times New Roman" pitchFamily="18" charset="0"/>
                <a:cs typeface="Times New Roman" pitchFamily="18" charset="0"/>
              </a:rPr>
              <a:t>Use</a:t>
            </a:r>
            <a:r>
              <a:rPr lang="en-US" sz="2400" dirty="0">
                <a:latin typeface="Times New Roman" pitchFamily="18" charset="0"/>
                <a:cs typeface="Times New Roman" pitchFamily="18" charset="0"/>
              </a:rPr>
              <a:t> </a:t>
            </a:r>
          </a:p>
          <a:p>
            <a:r>
              <a:rPr lang="en-US" sz="2400" dirty="0">
                <a:latin typeface="Times New Roman" pitchFamily="18" charset="0"/>
                <a:cs typeface="Times New Roman" pitchFamily="18" charset="0"/>
              </a:rPr>
              <a:t>To transmit the rotary motion into reciprocating motion or vice-versa.</a:t>
            </a:r>
          </a:p>
          <a:p>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pPr marL="0" lvl="0" indent="0">
              <a:buNone/>
            </a:pPr>
            <a:endParaRPr lang="en-US" sz="2400" dirty="0">
              <a:latin typeface="Times New Roman" pitchFamily="18" charset="0"/>
              <a:cs typeface="Times New Roman" pitchFamily="18" charset="0"/>
            </a:endParaRPr>
          </a:p>
          <a:p>
            <a:pPr marL="0" lvl="0" indent="0">
              <a:buNone/>
            </a:pPr>
            <a:r>
              <a:rPr lang="en-US" sz="2400" b="1" dirty="0" smtClean="0">
                <a:latin typeface="Times New Roman" pitchFamily="18" charset="0"/>
                <a:cs typeface="Times New Roman" pitchFamily="18" charset="0"/>
              </a:rPr>
              <a:t>Application</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Lathe machine, drilling machine and measuring instrument.</a:t>
            </a:r>
          </a:p>
          <a:p>
            <a:endParaRPr lang="en-US" sz="2400" dirty="0">
              <a:latin typeface="Times New Roman" pitchFamily="18" charset="0"/>
              <a:cs typeface="Times New Roman" pitchFamily="18" charset="0"/>
            </a:endParaRP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3535993"/>
            <a:ext cx="2112963"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767" y="3574093"/>
            <a:ext cx="57150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8963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rPr>
              <a:t>Bevel gear</a:t>
            </a:r>
            <a:endParaRPr lang="en-US" dirty="0"/>
          </a:p>
        </p:txBody>
      </p:sp>
      <p:sp>
        <p:nvSpPr>
          <p:cNvPr id="3" name="Content Placeholder 2"/>
          <p:cNvSpPr>
            <a:spLocks noGrp="1"/>
          </p:cNvSpPr>
          <p:nvPr>
            <p:ph idx="1"/>
          </p:nvPr>
        </p:nvSpPr>
        <p:spPr/>
        <p:txBody>
          <a:bodyPr>
            <a:normAutofit/>
          </a:bodyPr>
          <a:lstStyle/>
          <a:p>
            <a:pPr marL="0" lvl="0" indent="0">
              <a:buNone/>
            </a:pPr>
            <a:r>
              <a:rPr lang="en-US" sz="2400" b="1" dirty="0">
                <a:latin typeface="Times New Roman" pitchFamily="18" charset="0"/>
                <a:cs typeface="Times New Roman" pitchFamily="18" charset="0"/>
              </a:rPr>
              <a:t>Use</a:t>
            </a:r>
            <a:r>
              <a:rPr lang="en-US" sz="2400" dirty="0">
                <a:latin typeface="Times New Roman" pitchFamily="18" charset="0"/>
                <a:cs typeface="Times New Roman" pitchFamily="18" charset="0"/>
              </a:rPr>
              <a:t> </a:t>
            </a:r>
          </a:p>
          <a:p>
            <a:r>
              <a:rPr lang="en-US" sz="2400" dirty="0">
                <a:latin typeface="Times New Roman" pitchFamily="18" charset="0"/>
                <a:cs typeface="Times New Roman" pitchFamily="18" charset="0"/>
              </a:rPr>
              <a:t>When power is required to be transmitted from one shaft to another shaft which are intersecting to each other then bevel gears are used. Generally, the angle between two shafts is 90⁰.</a:t>
            </a:r>
          </a:p>
          <a:p>
            <a:r>
              <a:rPr lang="en-US" sz="2400" dirty="0">
                <a:latin typeface="Times New Roman" pitchFamily="18" charset="0"/>
                <a:cs typeface="Times New Roman" pitchFamily="18" charset="0"/>
              </a:rPr>
              <a:t>The bevel gears are of two types,</a:t>
            </a:r>
          </a:p>
          <a:p>
            <a:pPr lvl="0"/>
            <a:r>
              <a:rPr lang="en-US" sz="2400" dirty="0">
                <a:latin typeface="Times New Roman" pitchFamily="18" charset="0"/>
                <a:cs typeface="Times New Roman" pitchFamily="18" charset="0"/>
              </a:rPr>
              <a:t>Straight bevel gear	</a:t>
            </a:r>
          </a:p>
          <a:p>
            <a:pPr lvl="0"/>
            <a:r>
              <a:rPr lang="en-US" sz="2400" dirty="0">
                <a:latin typeface="Times New Roman" pitchFamily="18" charset="0"/>
                <a:cs typeface="Times New Roman" pitchFamily="18" charset="0"/>
              </a:rPr>
              <a:t>Spiral bevel gear</a:t>
            </a:r>
          </a:p>
          <a:p>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0120125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rPr>
              <a:t>Straight bevel gears </a:t>
            </a:r>
            <a:endParaRPr lang="en-US" dirty="0"/>
          </a:p>
        </p:txBody>
      </p:sp>
      <p:sp>
        <p:nvSpPr>
          <p:cNvPr id="3" name="Content Placeholder 2"/>
          <p:cNvSpPr>
            <a:spLocks noGrp="1"/>
          </p:cNvSpPr>
          <p:nvPr>
            <p:ph idx="1"/>
          </p:nvPr>
        </p:nvSpPr>
        <p:spPr/>
        <p:txBody>
          <a:bodyPr>
            <a:normAutofit/>
          </a:bodyPr>
          <a:lstStyle/>
          <a:p>
            <a:r>
              <a:rPr lang="en-US" sz="2400" dirty="0">
                <a:latin typeface="Times New Roman" pitchFamily="18" charset="0"/>
                <a:cs typeface="Times New Roman" pitchFamily="18" charset="0"/>
              </a:rPr>
              <a:t>In straight bevel gears the teeth are formed straight on the cones, and they are parallel to the axis of the gear</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895599"/>
            <a:ext cx="2819400" cy="271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618579"/>
            <a:ext cx="3810000"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9520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ffectLst/>
              </a:rPr>
              <a:t>Types of mechanical drives  </a:t>
            </a:r>
            <a:r>
              <a:rPr lang="en-US" dirty="0">
                <a:effectLst/>
              </a:rPr>
              <a:t/>
            </a:r>
            <a:br>
              <a:rPr lang="en-US" dirty="0">
                <a:effectLst/>
              </a:rPr>
            </a:br>
            <a:endParaRPr lang="en-US" dirty="0"/>
          </a:p>
        </p:txBody>
      </p:sp>
      <p:sp>
        <p:nvSpPr>
          <p:cNvPr id="3" name="Content Placeholder 2"/>
          <p:cNvSpPr>
            <a:spLocks noGrp="1"/>
          </p:cNvSpPr>
          <p:nvPr>
            <p:ph idx="1"/>
          </p:nvPr>
        </p:nvSpPr>
        <p:spPr/>
        <p:txBody>
          <a:bodyPr>
            <a:normAutofit/>
          </a:bodyPr>
          <a:lstStyle/>
          <a:p>
            <a:pPr marL="457200" lvl="0" indent="-457200">
              <a:buFont typeface="+mj-lt"/>
              <a:buAutoNum type="arabicPeriod"/>
            </a:pPr>
            <a:r>
              <a:rPr lang="en-US" sz="2400" dirty="0"/>
              <a:t>Belt and rope drives </a:t>
            </a:r>
          </a:p>
          <a:p>
            <a:pPr marL="457200" lvl="0" indent="-457200">
              <a:buFont typeface="+mj-lt"/>
              <a:buAutoNum type="arabicPeriod"/>
            </a:pPr>
            <a:r>
              <a:rPr lang="en-US" sz="2400" dirty="0"/>
              <a:t>Chain drives </a:t>
            </a:r>
          </a:p>
          <a:p>
            <a:pPr marL="457200" lvl="0" indent="-457200">
              <a:buFont typeface="+mj-lt"/>
              <a:buAutoNum type="arabicPeriod"/>
            </a:pPr>
            <a:r>
              <a:rPr lang="en-US" sz="2400" dirty="0"/>
              <a:t>Gear drives</a:t>
            </a:r>
          </a:p>
          <a:p>
            <a:pPr marL="0" indent="0">
              <a:buNone/>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0516675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rPr>
              <a:t>Spiral bevel gears</a:t>
            </a:r>
            <a:endParaRPr lang="en-US" dirty="0"/>
          </a:p>
        </p:txBody>
      </p:sp>
      <p:sp>
        <p:nvSpPr>
          <p:cNvPr id="3" name="Content Placeholder 2"/>
          <p:cNvSpPr>
            <a:spLocks noGrp="1"/>
          </p:cNvSpPr>
          <p:nvPr>
            <p:ph idx="1"/>
          </p:nvPr>
        </p:nvSpPr>
        <p:spPr/>
        <p:txBody>
          <a:bodyPr>
            <a:normAutofit/>
          </a:bodyPr>
          <a:lstStyle/>
          <a:p>
            <a:r>
              <a:rPr lang="en-US" sz="2400" dirty="0">
                <a:latin typeface="Times New Roman" pitchFamily="18" charset="0"/>
                <a:cs typeface="Times New Roman" pitchFamily="18" charset="0"/>
              </a:rPr>
              <a:t>In a spiral bevel gear, the teeth are formed at an angle with respect to its axis. The contact between two meshing teeth is gradual and smooth from start to end, as in case of helical gears. </a:t>
            </a:r>
          </a:p>
          <a:p>
            <a:endParaRPr lang="en-US" sz="2400" dirty="0">
              <a:latin typeface="Times New Roman" pitchFamily="18" charset="0"/>
              <a:cs typeface="Times New Roman" pitchFamily="18" charset="0"/>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352800"/>
            <a:ext cx="3200400"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776537"/>
            <a:ext cx="38100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23779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ffectLst/>
              </a:rPr>
              <a:t>Spiral Gears (Skew gears or Crossed helical gears)</a:t>
            </a:r>
            <a:endParaRPr lang="en-US" dirty="0"/>
          </a:p>
        </p:txBody>
      </p:sp>
      <p:sp>
        <p:nvSpPr>
          <p:cNvPr id="3" name="Content Placeholder 2"/>
          <p:cNvSpPr>
            <a:spLocks noGrp="1"/>
          </p:cNvSpPr>
          <p:nvPr>
            <p:ph idx="1"/>
          </p:nvPr>
        </p:nvSpPr>
        <p:spPr/>
        <p:txBody>
          <a:bodyPr>
            <a:noAutofit/>
          </a:bodyPr>
          <a:lstStyle/>
          <a:p>
            <a:pPr marL="0" lvl="0" indent="0">
              <a:buNone/>
            </a:pPr>
            <a:r>
              <a:rPr lang="en-US" sz="2400" b="1" dirty="0">
                <a:latin typeface="Times New Roman" pitchFamily="18" charset="0"/>
                <a:cs typeface="Times New Roman" pitchFamily="18" charset="0"/>
              </a:rPr>
              <a:t>Use</a:t>
            </a:r>
            <a:r>
              <a:rPr lang="en-US" sz="2400" dirty="0">
                <a:latin typeface="Times New Roman" pitchFamily="18" charset="0"/>
                <a:cs typeface="Times New Roman" pitchFamily="18" charset="0"/>
              </a:rPr>
              <a:t> </a:t>
            </a:r>
          </a:p>
          <a:p>
            <a:pPr lvl="0"/>
            <a:r>
              <a:rPr lang="en-US" sz="2400" dirty="0">
                <a:latin typeface="Times New Roman" pitchFamily="18" charset="0"/>
                <a:cs typeface="Times New Roman" pitchFamily="18" charset="0"/>
              </a:rPr>
              <a:t>To transmit power from one shaft to another shaft which are non parallel and non intersecting</a:t>
            </a:r>
            <a:r>
              <a:rPr lang="en-US" sz="2400" dirty="0" smtClean="0">
                <a:latin typeface="Times New Roman" pitchFamily="18" charset="0"/>
                <a:cs typeface="Times New Roman" pitchFamily="18" charset="0"/>
              </a:rPr>
              <a:t>.</a:t>
            </a:r>
          </a:p>
          <a:p>
            <a:pPr lvl="0"/>
            <a:endParaRPr lang="en-US" sz="2400" dirty="0">
              <a:latin typeface="Times New Roman" pitchFamily="18" charset="0"/>
              <a:cs typeface="Times New Roman" pitchFamily="18" charset="0"/>
            </a:endParaRPr>
          </a:p>
          <a:p>
            <a:pPr lvl="0"/>
            <a:endParaRPr lang="en-US" sz="2400" dirty="0" smtClean="0">
              <a:latin typeface="Times New Roman" pitchFamily="18" charset="0"/>
              <a:cs typeface="Times New Roman" pitchFamily="18" charset="0"/>
            </a:endParaRPr>
          </a:p>
          <a:p>
            <a:pPr lvl="0"/>
            <a:endParaRPr lang="en-US" sz="2400" dirty="0">
              <a:latin typeface="Times New Roman" pitchFamily="18" charset="0"/>
              <a:cs typeface="Times New Roman" pitchFamily="18" charset="0"/>
            </a:endParaRPr>
          </a:p>
          <a:p>
            <a:pPr lvl="0"/>
            <a:endParaRPr lang="en-US" sz="2400" dirty="0" smtClean="0">
              <a:latin typeface="Times New Roman" pitchFamily="18" charset="0"/>
              <a:cs typeface="Times New Roman" pitchFamily="18" charset="0"/>
            </a:endParaRPr>
          </a:p>
          <a:p>
            <a:pPr lvl="0"/>
            <a:endParaRPr lang="en-US" sz="2400" dirty="0">
              <a:latin typeface="Times New Roman" pitchFamily="18" charset="0"/>
              <a:cs typeface="Times New Roman" pitchFamily="18" charset="0"/>
            </a:endParaRPr>
          </a:p>
          <a:p>
            <a:pPr lvl="0"/>
            <a:endParaRPr lang="en-US" sz="2400" dirty="0">
              <a:latin typeface="Times New Roman" pitchFamily="18" charset="0"/>
              <a:cs typeface="Times New Roman" pitchFamily="18" charset="0"/>
            </a:endParaRPr>
          </a:p>
          <a:p>
            <a:pPr lvl="0"/>
            <a:r>
              <a:rPr lang="en-US" sz="2400" dirty="0" smtClean="0">
                <a:latin typeface="Times New Roman" pitchFamily="18" charset="0"/>
                <a:cs typeface="Times New Roman" pitchFamily="18" charset="0"/>
              </a:rPr>
              <a:t>For </a:t>
            </a:r>
            <a:r>
              <a:rPr lang="en-US" sz="2400" dirty="0">
                <a:latin typeface="Times New Roman" pitchFamily="18" charset="0"/>
                <a:cs typeface="Times New Roman" pitchFamily="18" charset="0"/>
              </a:rPr>
              <a:t>low load transmission only since they have point contact between mating teeth. </a:t>
            </a:r>
          </a:p>
          <a:p>
            <a:endParaRPr lang="en-US" sz="2400" dirty="0">
              <a:latin typeface="Times New Roman" pitchFamily="18" charset="0"/>
              <a:cs typeface="Times New Roman" pitchFamily="18" charset="0"/>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2687" y="2819400"/>
            <a:ext cx="4237037"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53378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rPr>
              <a:t>Worm and worm wheel</a:t>
            </a:r>
            <a:endParaRPr lang="en-US" dirty="0"/>
          </a:p>
        </p:txBody>
      </p:sp>
      <p:sp>
        <p:nvSpPr>
          <p:cNvPr id="3" name="Content Placeholder 2"/>
          <p:cNvSpPr>
            <a:spLocks noGrp="1"/>
          </p:cNvSpPr>
          <p:nvPr>
            <p:ph idx="1"/>
          </p:nvPr>
        </p:nvSpPr>
        <p:spPr/>
        <p:txBody>
          <a:bodyPr>
            <a:noAutofit/>
          </a:bodyPr>
          <a:lstStyle/>
          <a:p>
            <a:pPr lvl="0"/>
            <a:r>
              <a:rPr lang="en-US" sz="2400" b="1" dirty="0">
                <a:latin typeface="Times New Roman" pitchFamily="18" charset="0"/>
                <a:cs typeface="Times New Roman" pitchFamily="18" charset="0"/>
              </a:rPr>
              <a:t>Use</a:t>
            </a:r>
            <a:r>
              <a:rPr lang="en-US" sz="2400" dirty="0">
                <a:latin typeface="Times New Roman" pitchFamily="18" charset="0"/>
                <a:cs typeface="Times New Roman" pitchFamily="18" charset="0"/>
              </a:rPr>
              <a:t> </a:t>
            </a:r>
          </a:p>
          <a:p>
            <a:r>
              <a:rPr lang="en-US" sz="2400" dirty="0">
                <a:latin typeface="Times New Roman" pitchFamily="18" charset="0"/>
                <a:cs typeface="Times New Roman" pitchFamily="18" charset="0"/>
              </a:rPr>
              <a:t>To transmit power from one shaft to another shaft which are non intersecting and their axes are normally at right angles to each other. </a:t>
            </a:r>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pPr lvl="0"/>
            <a:r>
              <a:rPr lang="en-US" sz="2400" b="1" dirty="0">
                <a:latin typeface="Times New Roman" pitchFamily="18" charset="0"/>
                <a:cs typeface="Times New Roman" pitchFamily="18" charset="0"/>
              </a:rPr>
              <a:t>Application</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Lathe machine to get large speed reduction.</a:t>
            </a:r>
          </a:p>
          <a:p>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pPr marL="0" indent="0">
              <a:buNone/>
            </a:pPr>
            <a:endParaRPr lang="en-US" sz="2400" dirty="0" smtClean="0">
              <a:latin typeface="Times New Roman" pitchFamily="18" charset="0"/>
              <a:cs typeface="Times New Roman" pitchFamily="18" charset="0"/>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974258"/>
            <a:ext cx="4449763" cy="203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78483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US" sz="4000" dirty="0" smtClean="0"/>
          </a:p>
          <a:p>
            <a:pPr marL="0" indent="0" algn="ctr">
              <a:buNone/>
            </a:pPr>
            <a:endParaRPr lang="en-US" sz="4000" dirty="0"/>
          </a:p>
          <a:p>
            <a:pPr marL="0" indent="0" algn="ctr">
              <a:buNone/>
            </a:pPr>
            <a:r>
              <a:rPr lang="en-US" sz="4000" dirty="0" smtClean="0"/>
              <a:t>Thank you….</a:t>
            </a:r>
            <a:endParaRPr lang="en-US" sz="4000" dirty="0"/>
          </a:p>
        </p:txBody>
      </p:sp>
    </p:spTree>
    <p:extLst>
      <p:ext uri="{BB962C8B-B14F-4D97-AF65-F5344CB8AC3E}">
        <p14:creationId xmlns:p14="http://schemas.microsoft.com/office/powerpoint/2010/main" val="2411860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rPr>
              <a:t>Belt drives</a:t>
            </a:r>
            <a:endParaRPr lang="en-US" dirty="0"/>
          </a:p>
        </p:txBody>
      </p:sp>
      <p:sp>
        <p:nvSpPr>
          <p:cNvPr id="3" name="Content Placeholder 2"/>
          <p:cNvSpPr>
            <a:spLocks noGrp="1"/>
          </p:cNvSpPr>
          <p:nvPr>
            <p:ph idx="1"/>
          </p:nvPr>
        </p:nvSpPr>
        <p:spPr/>
        <p:txBody>
          <a:bodyPr>
            <a:noAutofit/>
          </a:bodyPr>
          <a:lstStyle/>
          <a:p>
            <a:r>
              <a:rPr lang="en-US" sz="2400" b="1" dirty="0">
                <a:latin typeface="Times New Roman" pitchFamily="18" charset="0"/>
                <a:cs typeface="Times New Roman" pitchFamily="18" charset="0"/>
              </a:rPr>
              <a:t>Types of belts </a:t>
            </a:r>
            <a:endParaRPr lang="en-US" sz="2400" dirty="0">
              <a:latin typeface="Times New Roman" pitchFamily="18" charset="0"/>
              <a:cs typeface="Times New Roman" pitchFamily="18" charset="0"/>
            </a:endParaRPr>
          </a:p>
          <a:p>
            <a:r>
              <a:rPr lang="en-US" sz="2400" b="1" dirty="0">
                <a:latin typeface="Times New Roman" pitchFamily="18" charset="0"/>
                <a:cs typeface="Times New Roman" pitchFamily="18" charset="0"/>
              </a:rPr>
              <a:t>(a) Flat belt</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It is mostly used in factories and workshops, where a moderate amount of power is to be transmitted. The distance between two pulleys is not more than 8 meters apart. </a:t>
            </a:r>
          </a:p>
          <a:p>
            <a:r>
              <a:rPr lang="en-US" sz="2400" b="1" dirty="0">
                <a:latin typeface="Times New Roman" pitchFamily="18" charset="0"/>
                <a:cs typeface="Times New Roman" pitchFamily="18" charset="0"/>
              </a:rPr>
              <a:t>(b) V –belt</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It is mostly used in factories and workshops, where a moderate amount of power is to be transmitted. The distances between two pulleys are very near to each other. 	</a:t>
            </a:r>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p>
          <a:p>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7615086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400" b="1" dirty="0" smtClean="0"/>
              <a:t>(</a:t>
            </a:r>
            <a:r>
              <a:rPr lang="en-US" sz="2400" b="1" dirty="0"/>
              <a:t>c) Circular belt or rope belt</a:t>
            </a:r>
            <a:endParaRPr lang="en-US" sz="2400" dirty="0"/>
          </a:p>
          <a:p>
            <a:r>
              <a:rPr lang="en-US" sz="2400" dirty="0"/>
              <a:t>It is mostly used in the factories and workshops, where a greater amount of power is to be transmitted. The distance between two pulleys is more than 8 meters. </a:t>
            </a:r>
          </a:p>
          <a:p>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4876800"/>
            <a:ext cx="5230813"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2506" y="3429000"/>
            <a:ext cx="41910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34915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ffectLst/>
              </a:rPr>
              <a:t>Open belt drive </a:t>
            </a:r>
            <a:r>
              <a:rPr lang="en-US" dirty="0">
                <a:effectLst/>
              </a:rPr>
              <a:t/>
            </a:r>
            <a:br>
              <a:rPr lang="en-US" dirty="0">
                <a:effectLst/>
              </a:rPr>
            </a:br>
            <a:endParaRPr lang="en-US" dirty="0"/>
          </a:p>
        </p:txBody>
      </p:sp>
      <p:sp>
        <p:nvSpPr>
          <p:cNvPr id="3" name="Content Placeholder 2"/>
          <p:cNvSpPr>
            <a:spLocks noGrp="1"/>
          </p:cNvSpPr>
          <p:nvPr>
            <p:ph idx="1"/>
          </p:nvPr>
        </p:nvSpPr>
        <p:spPr>
          <a:xfrm>
            <a:off x="304800" y="1066800"/>
            <a:ext cx="8686800" cy="5013325"/>
          </a:xfrm>
        </p:spPr>
        <p:txBody>
          <a:bodyPr>
            <a:noAutofit/>
          </a:bodyPr>
          <a:lstStyle/>
          <a:p>
            <a:pPr marL="0" lvl="0" indent="0">
              <a:buNone/>
            </a:pPr>
            <a:r>
              <a:rPr lang="en-US" sz="2400" b="1" dirty="0">
                <a:latin typeface="Times New Roman" pitchFamily="18" charset="0"/>
                <a:cs typeface="Times New Roman" pitchFamily="18" charset="0"/>
              </a:rPr>
              <a:t>Use</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It is used when the driven pulley is to be rotated in the same direction as the driving pulley. </a:t>
            </a:r>
          </a:p>
          <a:p>
            <a:pPr lvl="0"/>
            <a:endParaRPr lang="en-US" sz="2400" b="1" dirty="0" smtClean="0">
              <a:latin typeface="Times New Roman" pitchFamily="18" charset="0"/>
              <a:cs typeface="Times New Roman" pitchFamily="18" charset="0"/>
            </a:endParaRPr>
          </a:p>
          <a:p>
            <a:pPr lvl="0"/>
            <a:endParaRPr lang="en-US" sz="2400" b="1" dirty="0">
              <a:latin typeface="Times New Roman" pitchFamily="18" charset="0"/>
              <a:cs typeface="Times New Roman" pitchFamily="18" charset="0"/>
            </a:endParaRPr>
          </a:p>
          <a:p>
            <a:pPr lvl="0"/>
            <a:endParaRPr lang="en-US" sz="2400" b="1" dirty="0" smtClean="0">
              <a:latin typeface="Times New Roman" pitchFamily="18" charset="0"/>
              <a:cs typeface="Times New Roman" pitchFamily="18" charset="0"/>
            </a:endParaRPr>
          </a:p>
          <a:p>
            <a:pPr lvl="0"/>
            <a:endParaRPr lang="en-US" sz="2400" b="1" dirty="0">
              <a:latin typeface="Times New Roman" pitchFamily="18" charset="0"/>
              <a:cs typeface="Times New Roman" pitchFamily="18" charset="0"/>
            </a:endParaRPr>
          </a:p>
          <a:p>
            <a:pPr marL="0" lvl="0" indent="0">
              <a:buNone/>
            </a:pPr>
            <a:endParaRPr lang="en-US" sz="2400" b="1" dirty="0">
              <a:latin typeface="Times New Roman" pitchFamily="18" charset="0"/>
              <a:cs typeface="Times New Roman" pitchFamily="18" charset="0"/>
            </a:endParaRPr>
          </a:p>
          <a:p>
            <a:pPr marL="0" lvl="0" indent="0">
              <a:buNone/>
            </a:pPr>
            <a:r>
              <a:rPr lang="en-US" sz="2400" b="1" dirty="0" smtClean="0">
                <a:latin typeface="Times New Roman" pitchFamily="18" charset="0"/>
                <a:cs typeface="Times New Roman" pitchFamily="18" charset="0"/>
              </a:rPr>
              <a:t>Construction</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In this driving pulley pulls the belt on one side and drives it to the other side. So the tension on pulled side will be more than other side. The tension on pulled side is known as tight side and other side is known as slack side.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438400"/>
            <a:ext cx="3922713"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36531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rPr>
              <a:t>Crossed belt drive</a:t>
            </a:r>
            <a:endParaRPr lang="en-US" dirty="0"/>
          </a:p>
        </p:txBody>
      </p:sp>
      <p:sp>
        <p:nvSpPr>
          <p:cNvPr id="3" name="Content Placeholder 2"/>
          <p:cNvSpPr>
            <a:spLocks noGrp="1"/>
          </p:cNvSpPr>
          <p:nvPr>
            <p:ph idx="1"/>
          </p:nvPr>
        </p:nvSpPr>
        <p:spPr>
          <a:xfrm>
            <a:off x="304800" y="1143000"/>
            <a:ext cx="8686800" cy="5562600"/>
          </a:xfrm>
        </p:spPr>
        <p:txBody>
          <a:bodyPr>
            <a:noAutofit/>
          </a:bodyPr>
          <a:lstStyle/>
          <a:p>
            <a:pPr marL="0" lvl="0" indent="0">
              <a:buNone/>
            </a:pPr>
            <a:r>
              <a:rPr lang="en-US" sz="2400" b="1" dirty="0">
                <a:latin typeface="Times New Roman" pitchFamily="18" charset="0"/>
                <a:cs typeface="Times New Roman" pitchFamily="18" charset="0"/>
              </a:rPr>
              <a:t>Use</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It is used when the driven pulley is to be rotated in the opposite direction to that of driving </a:t>
            </a:r>
            <a:r>
              <a:rPr lang="en-US" sz="2400" dirty="0" smtClean="0">
                <a:latin typeface="Times New Roman" pitchFamily="18" charset="0"/>
                <a:cs typeface="Times New Roman" pitchFamily="18" charset="0"/>
              </a:rPr>
              <a:t>pulley</a:t>
            </a:r>
            <a:r>
              <a:rPr lang="en-US" sz="2400" dirty="0">
                <a:latin typeface="Times New Roman" pitchFamily="18" charset="0"/>
                <a:cs typeface="Times New Roman" pitchFamily="18" charset="0"/>
              </a:rPr>
              <a:t>. </a:t>
            </a:r>
          </a:p>
          <a:p>
            <a:pPr marL="0" indent="0">
              <a:buNone/>
            </a:pPr>
            <a:r>
              <a:rPr lang="en-US" sz="2400" b="1" dirty="0">
                <a:latin typeface="Times New Roman" pitchFamily="18" charset="0"/>
                <a:cs typeface="Times New Roman" pitchFamily="18" charset="0"/>
              </a:rPr>
              <a:t> </a:t>
            </a:r>
            <a:endParaRPr lang="en-US" sz="2400" b="1" dirty="0" smtClean="0">
              <a:latin typeface="Times New Roman" pitchFamily="18" charset="0"/>
              <a:cs typeface="Times New Roman" pitchFamily="18" charset="0"/>
            </a:endParaRPr>
          </a:p>
          <a:p>
            <a:endParaRPr lang="en-US" sz="2400" b="1" dirty="0">
              <a:latin typeface="Times New Roman" pitchFamily="18" charset="0"/>
              <a:cs typeface="Times New Roman" pitchFamily="18" charset="0"/>
            </a:endParaRPr>
          </a:p>
          <a:p>
            <a:endParaRPr lang="en-US" sz="2400" b="1" dirty="0" smtClean="0">
              <a:latin typeface="Times New Roman" pitchFamily="18" charset="0"/>
              <a:cs typeface="Times New Roman" pitchFamily="18" charset="0"/>
            </a:endParaRPr>
          </a:p>
          <a:p>
            <a:pPr marL="0" lvl="0" indent="0">
              <a:buNone/>
            </a:pPr>
            <a:endParaRPr lang="en-US" sz="2400" b="1" dirty="0">
              <a:latin typeface="Times New Roman" pitchFamily="18" charset="0"/>
              <a:cs typeface="Times New Roman" pitchFamily="18" charset="0"/>
            </a:endParaRPr>
          </a:p>
          <a:p>
            <a:pPr marL="0" lvl="0" indent="0">
              <a:buNone/>
            </a:pPr>
            <a:endParaRPr lang="en-US" sz="2400" b="1" dirty="0" smtClean="0">
              <a:latin typeface="Times New Roman" pitchFamily="18" charset="0"/>
              <a:cs typeface="Times New Roman" pitchFamily="18" charset="0"/>
            </a:endParaRPr>
          </a:p>
          <a:p>
            <a:pPr marL="0" lvl="0" indent="0">
              <a:buNone/>
            </a:pPr>
            <a:endParaRPr lang="en-US" sz="2400" b="1" dirty="0" smtClean="0">
              <a:latin typeface="Times New Roman" pitchFamily="18" charset="0"/>
              <a:cs typeface="Times New Roman" pitchFamily="18" charset="0"/>
            </a:endParaRPr>
          </a:p>
          <a:p>
            <a:pPr marL="0" lvl="0" indent="0">
              <a:buNone/>
            </a:pPr>
            <a:r>
              <a:rPr lang="en-US" sz="2400" b="1" dirty="0" smtClean="0">
                <a:latin typeface="Times New Roman" pitchFamily="18" charset="0"/>
                <a:cs typeface="Times New Roman" pitchFamily="18" charset="0"/>
              </a:rPr>
              <a:t>Construction</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In cross belt drive the belt bents in two different planes, it therefore wears more </a:t>
            </a:r>
            <a:r>
              <a:rPr lang="en-US" sz="2400" dirty="0" smtClean="0">
                <a:latin typeface="Times New Roman" pitchFamily="18" charset="0"/>
                <a:cs typeface="Times New Roman" pitchFamily="18" charset="0"/>
              </a:rPr>
              <a:t>rapidly</a:t>
            </a:r>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514600"/>
            <a:ext cx="5486400" cy="257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15754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rPr>
              <a:t>Compound belt drive</a:t>
            </a:r>
            <a:endParaRPr lang="en-US" dirty="0"/>
          </a:p>
        </p:txBody>
      </p:sp>
      <p:sp>
        <p:nvSpPr>
          <p:cNvPr id="3" name="Content Placeholder 2"/>
          <p:cNvSpPr>
            <a:spLocks noGrp="1"/>
          </p:cNvSpPr>
          <p:nvPr>
            <p:ph idx="1"/>
          </p:nvPr>
        </p:nvSpPr>
        <p:spPr/>
        <p:txBody>
          <a:bodyPr>
            <a:normAutofit/>
          </a:bodyPr>
          <a:lstStyle/>
          <a:p>
            <a:pPr marL="0" lvl="0" indent="0">
              <a:buNone/>
            </a:pPr>
            <a:r>
              <a:rPr lang="en-US" sz="2400" b="1" dirty="0" smtClean="0">
                <a:latin typeface="Times New Roman" pitchFamily="18" charset="0"/>
                <a:cs typeface="Times New Roman" pitchFamily="18" charset="0"/>
              </a:rPr>
              <a:t>Use:</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It is used when the distance between input and output shaft is very large.</a:t>
            </a:r>
          </a:p>
          <a:p>
            <a:endParaRPr lang="en-US" sz="24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895600"/>
            <a:ext cx="5562600" cy="292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63057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rmAutofit fontScale="90000"/>
          </a:bodyPr>
          <a:lstStyle/>
          <a:p>
            <a:r>
              <a:rPr lang="en-US" b="1" dirty="0">
                <a:effectLst/>
              </a:rPr>
              <a:t>Quarter turn belt drive or Right angle belt drive</a:t>
            </a:r>
            <a:endParaRPr lang="en-US" dirty="0"/>
          </a:p>
        </p:txBody>
      </p:sp>
      <p:sp>
        <p:nvSpPr>
          <p:cNvPr id="3" name="Content Placeholder 2"/>
          <p:cNvSpPr>
            <a:spLocks noGrp="1"/>
          </p:cNvSpPr>
          <p:nvPr>
            <p:ph idx="1"/>
          </p:nvPr>
        </p:nvSpPr>
        <p:spPr/>
        <p:txBody>
          <a:bodyPr>
            <a:normAutofit/>
          </a:bodyPr>
          <a:lstStyle/>
          <a:p>
            <a:pPr marL="0" lvl="0" indent="0">
              <a:buNone/>
            </a:pPr>
            <a:r>
              <a:rPr lang="en-US" sz="2400" b="1" dirty="0" smtClean="0">
                <a:latin typeface="Times New Roman" pitchFamily="18" charset="0"/>
                <a:cs typeface="Times New Roman" pitchFamily="18" charset="0"/>
              </a:rPr>
              <a:t>Use:</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This belt drive is used when two shafts are at right angles and rotating in one direction only.</a:t>
            </a:r>
          </a:p>
          <a:p>
            <a:r>
              <a:rPr lang="en-US" sz="2400" dirty="0" smtClean="0">
                <a:latin typeface="Times New Roman" pitchFamily="18" charset="0"/>
                <a:cs typeface="Times New Roman" pitchFamily="18" charset="0"/>
              </a:rPr>
              <a:t>A </a:t>
            </a:r>
            <a:r>
              <a:rPr lang="en-US" sz="2400" dirty="0">
                <a:latin typeface="Times New Roman" pitchFamily="18" charset="0"/>
                <a:cs typeface="Times New Roman" pitchFamily="18" charset="0"/>
              </a:rPr>
              <a:t>guide pulley is used when motion is required in either direction</a:t>
            </a:r>
            <a:r>
              <a:rPr lang="en-US" sz="2400" dirty="0" smtClean="0">
                <a:latin typeface="Times New Roman" pitchFamily="18" charset="0"/>
                <a:cs typeface="Times New Roman" pitchFamily="18" charset="0"/>
              </a:rPr>
              <a:t>.</a:t>
            </a:r>
          </a:p>
          <a:p>
            <a:pPr marL="0" indent="0">
              <a:buNone/>
            </a:pPr>
            <a:endParaRPr lang="en-US" sz="2400"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276600"/>
            <a:ext cx="50292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03001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54</TotalTime>
  <Words>1427</Words>
  <Application>Microsoft Office PowerPoint</Application>
  <PresentationFormat>On-screen Show (4:3)</PresentationFormat>
  <Paragraphs>182</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Trek</vt:lpstr>
      <vt:lpstr>Transmission of motion and power</vt:lpstr>
      <vt:lpstr>Introduction</vt:lpstr>
      <vt:lpstr>Types of mechanical drives   </vt:lpstr>
      <vt:lpstr>Belt drives</vt:lpstr>
      <vt:lpstr>PowerPoint Presentation</vt:lpstr>
      <vt:lpstr>Open belt drive  </vt:lpstr>
      <vt:lpstr>Crossed belt drive</vt:lpstr>
      <vt:lpstr>Compound belt drive</vt:lpstr>
      <vt:lpstr>Quarter turn belt drive or Right angle belt drive</vt:lpstr>
      <vt:lpstr>Belt drive with idler pulleys </vt:lpstr>
      <vt:lpstr>Stepped or Cone pulley drive   </vt:lpstr>
      <vt:lpstr>Fast and loose pulley drive</vt:lpstr>
      <vt:lpstr>Rope Drive </vt:lpstr>
      <vt:lpstr>Chain drive</vt:lpstr>
      <vt:lpstr>PowerPoint Presentation</vt:lpstr>
      <vt:lpstr>Methods of drive </vt:lpstr>
      <vt:lpstr>Individual drive </vt:lpstr>
      <vt:lpstr>(B) Group drive  </vt:lpstr>
      <vt:lpstr>Elements of power transmission</vt:lpstr>
      <vt:lpstr>Shaft</vt:lpstr>
      <vt:lpstr>PowerPoint Presentation</vt:lpstr>
      <vt:lpstr>Gear drive and friction drive  </vt:lpstr>
      <vt:lpstr>PowerPoint Presentation</vt:lpstr>
      <vt:lpstr>Classification of gears</vt:lpstr>
      <vt:lpstr>Spur gear</vt:lpstr>
      <vt:lpstr>Helical gear </vt:lpstr>
      <vt:lpstr>Rack and pinion </vt:lpstr>
      <vt:lpstr>Bevel gear</vt:lpstr>
      <vt:lpstr>Straight bevel gears </vt:lpstr>
      <vt:lpstr>Spiral bevel gears</vt:lpstr>
      <vt:lpstr>Spiral Gears (Skew gears or Crossed helical gears)</vt:lpstr>
      <vt:lpstr>Worm and worm wheel</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staff</dc:creator>
  <cp:lastModifiedBy>staff</cp:lastModifiedBy>
  <cp:revision>46</cp:revision>
  <dcterms:created xsi:type="dcterms:W3CDTF">2013-12-19T06:17:19Z</dcterms:created>
  <dcterms:modified xsi:type="dcterms:W3CDTF">2013-12-21T05:53:33Z</dcterms:modified>
</cp:coreProperties>
</file>